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53"/>
  </p:notesMasterIdLst>
  <p:handoutMasterIdLst>
    <p:handoutMasterId r:id="rId54"/>
  </p:handoutMasterIdLst>
  <p:sldIdLst>
    <p:sldId id="394" r:id="rId3"/>
    <p:sldId id="452" r:id="rId4"/>
    <p:sldId id="453" r:id="rId5"/>
    <p:sldId id="454" r:id="rId6"/>
    <p:sldId id="455" r:id="rId7"/>
    <p:sldId id="456" r:id="rId8"/>
    <p:sldId id="457" r:id="rId9"/>
    <p:sldId id="458" r:id="rId10"/>
    <p:sldId id="460" r:id="rId11"/>
    <p:sldId id="461" r:id="rId12"/>
    <p:sldId id="516" r:id="rId13"/>
    <p:sldId id="507" r:id="rId14"/>
    <p:sldId id="464" r:id="rId15"/>
    <p:sldId id="465" r:id="rId16"/>
    <p:sldId id="518" r:id="rId17"/>
    <p:sldId id="468" r:id="rId18"/>
    <p:sldId id="517" r:id="rId19"/>
    <p:sldId id="469" r:id="rId20"/>
    <p:sldId id="470" r:id="rId21"/>
    <p:sldId id="471" r:id="rId22"/>
    <p:sldId id="472" r:id="rId23"/>
    <p:sldId id="473" r:id="rId24"/>
    <p:sldId id="474" r:id="rId25"/>
    <p:sldId id="475" r:id="rId26"/>
    <p:sldId id="490" r:id="rId27"/>
    <p:sldId id="491" r:id="rId28"/>
    <p:sldId id="515" r:id="rId29"/>
    <p:sldId id="476" r:id="rId30"/>
    <p:sldId id="477" r:id="rId31"/>
    <p:sldId id="508" r:id="rId32"/>
    <p:sldId id="480" r:id="rId33"/>
    <p:sldId id="519" r:id="rId34"/>
    <p:sldId id="483" r:id="rId35"/>
    <p:sldId id="494" r:id="rId36"/>
    <p:sldId id="496" r:id="rId37"/>
    <p:sldId id="497" r:id="rId38"/>
    <p:sldId id="520" r:id="rId39"/>
    <p:sldId id="487" r:id="rId40"/>
    <p:sldId id="511" r:id="rId41"/>
    <p:sldId id="521" r:id="rId42"/>
    <p:sldId id="500" r:id="rId43"/>
    <p:sldId id="510" r:id="rId44"/>
    <p:sldId id="501" r:id="rId45"/>
    <p:sldId id="506" r:id="rId46"/>
    <p:sldId id="502" r:id="rId47"/>
    <p:sldId id="509" r:id="rId48"/>
    <p:sldId id="486" r:id="rId49"/>
    <p:sldId id="513" r:id="rId50"/>
    <p:sldId id="514" r:id="rId51"/>
    <p:sldId id="393" r:id="rId5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9" autoAdjust="0"/>
    <p:restoredTop sz="91831" autoAdjust="0"/>
  </p:normalViewPr>
  <p:slideViewPr>
    <p:cSldViewPr>
      <p:cViewPr>
        <p:scale>
          <a:sx n="92" d="100"/>
          <a:sy n="92" d="100"/>
        </p:scale>
        <p:origin x="-558" y="15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53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04-22T13:55:51.377" idx="8">
    <p:pos x="10" y="10"/>
    <p:text>change picture</p:text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5/7/2015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5/7/2015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92723D-0B00-4BE9-ADD0-996126A64FC1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23890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AD9E49-ED08-48C3-903D-27238F8ECD77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91925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[] </a:t>
            </a:r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{ 9, 2, 7, 4, 5 };</a:t>
            </a:r>
          </a:p>
          <a:p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Array.Sort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foreach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item in </a:t>
            </a:r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{</a:t>
            </a:r>
          </a:p>
          <a:p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Console.WriteLine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(item);</a:t>
            </a:r>
          </a:p>
          <a:p>
            <a:r>
              <a: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}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726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26C9F1-7B82-44CF-B3CA-C0B69EA0F3D7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578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01503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Cw</a:t>
            </a:r>
            <a:r>
              <a:rPr lang="en-US" dirty="0" smtClean="0"/>
              <a:t>(</a:t>
            </a:r>
            <a:r>
              <a:rPr lang="en-US" dirty="0" err="1" smtClean="0"/>
              <a:t>listName.capacity</a:t>
            </a:r>
            <a:r>
              <a:rPr lang="en-US" dirty="0" smtClean="0"/>
              <a:t>) </a:t>
            </a:r>
            <a:r>
              <a:rPr lang="bg-BG" dirty="0" smtClean="0"/>
              <a:t>дава</a:t>
            </a:r>
            <a:r>
              <a:rPr lang="bg-BG" baseline="0" dirty="0" smtClean="0"/>
              <a:t> капацитета(без скобите, не е метод)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963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Функционално</a:t>
            </a:r>
            <a:r>
              <a:rPr lang="bg-BG" baseline="0" dirty="0" smtClean="0"/>
              <a:t> четене на лист от конзолата :</a:t>
            </a:r>
            <a:endParaRPr lang="bg-BG" b="1" baseline="0" dirty="0" smtClean="0"/>
          </a:p>
          <a:p>
            <a:r>
              <a: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List&lt;</a:t>
            </a:r>
            <a:r>
              <a:rPr lang="en-US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  <a:r>
              <a:rPr lang="en-US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listName</a:t>
            </a:r>
            <a:r>
              <a: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Console.ReadLine</a:t>
            </a:r>
            <a:r>
              <a: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().Split(' ').Select(p =&gt; </a:t>
            </a:r>
            <a:r>
              <a:rPr lang="en-US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int.Parse</a:t>
            </a:r>
            <a:r>
              <a: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(p)).</a:t>
            </a:r>
            <a:r>
              <a:rPr lang="en-US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ToList</a:t>
            </a:r>
            <a:r>
              <a: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415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en-US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addRange</a:t>
            </a:r>
            <a:r>
              <a: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bg-BG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добавя</a:t>
            </a:r>
            <a:r>
              <a:rPr lang="bg-BG" sz="16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към списъка нова колекция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 </a:t>
            </a:r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listName.AddRange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(new List&lt;</a:t>
            </a:r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{ 7, 8, 9 });</a:t>
            </a:r>
            <a:r>
              <a:rPr lang="bg-BG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или 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listName.AddRange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(new </a:t>
            </a:r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[] { 7, 8, 9 });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List&lt;T&gt;.Insert(index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– inserts at position an item (</a:t>
            </a:r>
            <a:r>
              <a:rPr lang="en-US" dirty="0" err="1" smtClean="0"/>
              <a:t>beshe</a:t>
            </a:r>
            <a:r>
              <a:rPr lang="en-US" dirty="0" smtClean="0"/>
              <a:t> </a:t>
            </a:r>
            <a:r>
              <a:rPr lang="en-US" dirty="0" err="1" smtClean="0"/>
              <a:t>obyrnato</a:t>
            </a:r>
            <a:r>
              <a:rPr lang="en-US" dirty="0" smtClean="0"/>
              <a:t> w </a:t>
            </a:r>
            <a:r>
              <a:rPr lang="en-US" dirty="0" err="1" smtClean="0"/>
              <a:t>prezentaciqta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185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Stack&lt;string&gt; </a:t>
            </a:r>
            <a:r>
              <a:rPr lang="en-US" dirty="0" err="1" smtClean="0"/>
              <a:t>stackName</a:t>
            </a:r>
            <a:r>
              <a:rPr lang="en-US" dirty="0" smtClean="0"/>
              <a:t> = new Stack&lt;string&gt;();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stackName.Push</a:t>
            </a:r>
            <a:r>
              <a:rPr lang="en-US" dirty="0" smtClean="0"/>
              <a:t>("</a:t>
            </a:r>
            <a:r>
              <a:rPr lang="en-US" dirty="0" err="1" smtClean="0"/>
              <a:t>Odealo</a:t>
            </a:r>
            <a:r>
              <a:rPr lang="en-US" smtClean="0"/>
              <a:t>");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709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589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47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4111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90768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03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CD18EA-B713-4406-B529-E52DA29F3248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53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3567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62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370948-A2CF-4454-B1BF-E194BF1A26BC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76830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26C9F1-7B82-44CF-B3CA-C0B69EA0F3D7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578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9410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FB1BDC-3BC1-45AC-ACF7-6933A1569330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9993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За</a:t>
            </a:r>
            <a:r>
              <a:rPr lang="bg-BG" baseline="0" dirty="0" smtClean="0"/>
              <a:t> да избегнем повече от един спейс при инпут:</a:t>
            </a:r>
          </a:p>
          <a:p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string input = </a:t>
            </a:r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Console.ReadLine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string[] items = </a:t>
            </a:r>
            <a:r>
              <a:rPr lang="en-US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input.Split</a:t>
            </a:r>
            <a:r>
              <a: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(new char[]{' '}, </a:t>
            </a:r>
            <a:r>
              <a:rPr lang="en-US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StringSplitOptions.RemoveEmptyEntries</a:t>
            </a:r>
            <a:r>
              <a: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[] </a:t>
            </a:r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new </a:t>
            </a:r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items.Length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];</a:t>
            </a:r>
          </a:p>
          <a:p>
            <a:r>
              <a:rPr lang="nn-NO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for (int i = 0; i &lt; items.Length; i++)</a:t>
            </a:r>
          </a:p>
          <a:p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{</a:t>
            </a:r>
          </a:p>
          <a:p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 = </a:t>
            </a:r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int.Parse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(items[</a:t>
            </a:r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]);</a:t>
            </a:r>
          </a:p>
          <a:p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}</a:t>
            </a:r>
          </a:p>
          <a:p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Console.WriteLine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arr.Sum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08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26C9F1-7B82-44CF-B3CA-C0B69EA0F3D7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578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0901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44.png"/><Relationship Id="rId3" Type="http://schemas.openxmlformats.org/officeDocument/2006/relationships/hyperlink" Target="http://www.vivacom.bg/" TargetMode="External"/><Relationship Id="rId21" Type="http://schemas.openxmlformats.org/officeDocument/2006/relationships/hyperlink" Target="https://softuni.bg/courses/advanced-csharp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1.png"/><Relationship Id="rId17" Type="http://schemas.openxmlformats.org/officeDocument/2006/relationships/hyperlink" Target="http://www.luxoft.com/" TargetMode="External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3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40.png"/><Relationship Id="rId19" Type="http://schemas.openxmlformats.org/officeDocument/2006/relationships/hyperlink" Target="http://www.indeavr.com/" TargetMode="External"/><Relationship Id="rId4" Type="http://schemas.openxmlformats.org/officeDocument/2006/relationships/image" Target="../media/image37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142842"/>
            <a:ext cx="8215099" cy="987666"/>
          </a:xfrm>
        </p:spPr>
        <p:txBody>
          <a:bodyPr>
            <a:normAutofit/>
          </a:bodyPr>
          <a:lstStyle/>
          <a:p>
            <a:r>
              <a:rPr lang="en-US" dirty="0" smtClean="0"/>
              <a:t>Arrays, Lists, Stacks, Queues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3" y="2286000"/>
            <a:ext cx="8215099" cy="778736"/>
          </a:xfrm>
        </p:spPr>
        <p:txBody>
          <a:bodyPr>
            <a:normAutofit/>
          </a:bodyPr>
          <a:lstStyle/>
          <a:p>
            <a:r>
              <a:rPr lang="en-US" dirty="0"/>
              <a:t>Processing Sequences of Elements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softuni.bg</a:t>
            </a:r>
            <a:endParaRPr lang="en-US" dirty="0"/>
          </a:p>
        </p:txBody>
      </p:sp>
      <p:pic>
        <p:nvPicPr>
          <p:cNvPr id="11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7"/>
          <a:srcRect t="2654" b="2654"/>
          <a:stretch>
            <a:fillRect/>
          </a:stretch>
        </p:blipFill>
        <p:spPr>
          <a:xfrm>
            <a:off x="3823398" y="3429000"/>
            <a:ext cx="7681214" cy="2895600"/>
          </a:xfrm>
          <a:prstGeom prst="rect">
            <a:avLst/>
          </a:prstGeom>
        </p:spPr>
      </p:pic>
      <p:pic>
        <p:nvPicPr>
          <p:cNvPr id="12" name="Picture 1" descr="C:\Trash\arra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3554847" y="3297829"/>
            <a:ext cx="3079959" cy="986478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Array Element?</a:t>
            </a:r>
            <a:endParaRPr lang="bg-BG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430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Array elements are accessed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</a:t>
            </a:r>
            <a:r>
              <a:rPr lang="en-US" dirty="0"/>
              <a:t>the square </a:t>
            </a:r>
            <a:r>
              <a:rPr lang="en-US" dirty="0" smtClean="0"/>
              <a:t>brackets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  <a:r>
              <a:rPr lang="en-US" dirty="0"/>
              <a:t> (indexer)</a:t>
            </a:r>
          </a:p>
          <a:p>
            <a:pPr>
              <a:lnSpc>
                <a:spcPct val="100000"/>
              </a:lnSpc>
            </a:pPr>
            <a:r>
              <a:rPr lang="en-US" dirty="0"/>
              <a:t>Array indexer takes element’s index as parameter</a:t>
            </a:r>
            <a:endParaRPr lang="en-US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The first element has index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0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last element has index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Length-1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Elements </a:t>
            </a:r>
            <a:r>
              <a:rPr lang="en-US" dirty="0"/>
              <a:t>can be retrieved and changed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[]</a:t>
            </a:r>
            <a:r>
              <a:rPr lang="en-US" dirty="0"/>
              <a:t> operator</a:t>
            </a:r>
            <a:endParaRPr lang="bg-BG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1700" y="5105400"/>
            <a:ext cx="10374312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arr = new string[2];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arr[1] = "Maria";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arr[0]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arr[1];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904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 – Examples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1300" y="1295400"/>
            <a:ext cx="10955112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towns = { "Sofia", "Varna", "Bourgas" 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Console.WriteLine(towns);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System.String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Console.WriteLine(towns.Length);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Console.WriteLine(towns[0]);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(", ", towns));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Sofia, Varna, Bourgas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towns[0] = "Pleven";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towns[2] = null;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Console.WriteLine(string.Join(", ", towns));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Pleven, Varna,</a:t>
            </a:r>
            <a:endParaRPr lang="en-US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endParaRPr lang="en-US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Console.WriteLine(towns[3]);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IndexOutOfRangeException</a:t>
            </a:r>
            <a:endParaRPr lang="bg-BG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towns.Length = 4;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 is read-only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Accessing </a:t>
            </a:r>
            <a:r>
              <a:rPr lang="en-US" dirty="0"/>
              <a:t>Elements By </a:t>
            </a:r>
            <a:r>
              <a:rPr lang="en-US" dirty="0" smtClean="0"/>
              <a:t>Index </a:t>
            </a:r>
            <a:endParaRPr lang="bg-BG" dirty="0"/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0178" name="Picture 2" descr="http://imgsrv.kliv.com/image/kliv/UserFiles/Image/NewspaperPrintingPress.jpg"/>
          <p:cNvPicPr>
            <a:picLocks noChangeAspect="1" noChangeArrowheads="1"/>
          </p:cNvPicPr>
          <p:nvPr/>
        </p:nvPicPr>
        <p:blipFill>
          <a:blip r:embed="rId3" cstate="screen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308" y="1091832"/>
            <a:ext cx="5194280" cy="3480168"/>
          </a:xfrm>
          <a:prstGeom prst="roundRect">
            <a:avLst>
              <a:gd name="adj" fmla="val 8728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6167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733848" y="4760632"/>
            <a:ext cx="10721128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Arrays: Input and Output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33848" y="5617192"/>
            <a:ext cx="10721128" cy="719034"/>
          </a:xfrm>
        </p:spPr>
        <p:txBody>
          <a:bodyPr/>
          <a:lstStyle/>
          <a:p>
            <a:r>
              <a:rPr lang="en-US" dirty="0"/>
              <a:t>Reading and Printing Arrays on the </a:t>
            </a:r>
            <a:r>
              <a:rPr lang="en-US" dirty="0" smtClean="0"/>
              <a:t>Console</a:t>
            </a:r>
            <a:endParaRPr lang="en-US" dirty="0"/>
          </a:p>
        </p:txBody>
      </p:sp>
      <p:pic>
        <p:nvPicPr>
          <p:cNvPr id="57346" name="Picture 2" descr="http://www.dvision.be/Images/Cables/CABLE-46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81" t="-10062" r="-10247" b="-10692"/>
          <a:stretch>
            <a:fillRect/>
          </a:stretch>
        </p:blipFill>
        <p:spPr bwMode="auto">
          <a:xfrm>
            <a:off x="3400848" y="1281290"/>
            <a:ext cx="5387128" cy="3078358"/>
          </a:xfrm>
          <a:prstGeom prst="roundRect">
            <a:avLst>
              <a:gd name="adj" fmla="val 8594"/>
            </a:avLst>
          </a:prstGeom>
          <a:solidFill>
            <a:srgbClr val="FFFFFF"/>
          </a:solidFill>
          <a:ln>
            <a:noFill/>
          </a:ln>
          <a:effectLst/>
        </p:spPr>
      </p:pic>
      <p:pic>
        <p:nvPicPr>
          <p:cNvPr id="5" name="Picture 1" descr="C:\Trash\arr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430648" y="2327230"/>
            <a:ext cx="3079959" cy="986478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6" name="Picture 1" descr="C:\Trash\arr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8809191" y="2025740"/>
            <a:ext cx="3079959" cy="986478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13787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73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First, read from the console the length of the array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Next, create the array of given size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and </a:t>
            </a:r>
            <a:r>
              <a:rPr lang="en-US" dirty="0"/>
              <a:t>read its </a:t>
            </a:r>
            <a:r>
              <a:rPr lang="en-US" dirty="0" smtClean="0"/>
              <a:t>elements:</a:t>
            </a:r>
            <a:endParaRPr lang="bg-BG" dirty="0"/>
          </a:p>
        </p:txBody>
      </p:sp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Reading Arrays From the Console</a:t>
            </a:r>
            <a:endParaRPr lang="bg-BG" sz="3800" dirty="0"/>
          </a:p>
        </p:txBody>
      </p:sp>
      <p:sp>
        <p:nvSpPr>
          <p:cNvPr id="573444" name="Rectangle 4"/>
          <p:cNvSpPr>
            <a:spLocks noChangeArrowheads="1"/>
          </p:cNvSpPr>
          <p:nvPr/>
        </p:nvSpPr>
        <p:spPr bwMode="auto">
          <a:xfrm>
            <a:off x="836612" y="1958008"/>
            <a:ext cx="10458452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3445" name="Rectangle 5"/>
          <p:cNvSpPr>
            <a:spLocks noChangeArrowheads="1"/>
          </p:cNvSpPr>
          <p:nvPr/>
        </p:nvSpPr>
        <p:spPr bwMode="auto">
          <a:xfrm>
            <a:off x="836612" y="3505200"/>
            <a:ext cx="10458452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new int[n];</a:t>
            </a:r>
          </a:p>
          <a:p>
            <a:pPr>
              <a:buClr>
                <a:srgbClr val="F2B254"/>
              </a:buClr>
              <a:buSzPct val="10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&lt; 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arr[i]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5138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73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We can also read all array values separated by a space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Or even write the above at a single line:</a:t>
            </a:r>
            <a:endParaRPr lang="bg-BG" dirty="0"/>
          </a:p>
        </p:txBody>
      </p:sp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Reading </a:t>
            </a:r>
            <a:r>
              <a:rPr lang="en-US" sz="3800" dirty="0" smtClean="0"/>
              <a:t>Array Values at a Single Line</a:t>
            </a:r>
            <a:endParaRPr lang="bg-BG" sz="3800" dirty="0"/>
          </a:p>
        </p:txBody>
      </p:sp>
      <p:sp>
        <p:nvSpPr>
          <p:cNvPr id="573445" name="Rectangle 5"/>
          <p:cNvSpPr>
            <a:spLocks noChangeArrowheads="1"/>
          </p:cNvSpPr>
          <p:nvPr/>
        </p:nvSpPr>
        <p:spPr bwMode="auto">
          <a:xfrm>
            <a:off x="836612" y="1885949"/>
            <a:ext cx="10458452" cy="28384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values = Console.ReadLine();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items = values.Split(' ');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arr = new int[items.Length];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0; i &lt; items.Length; i++)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arr[i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int.Parse(items[i]);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36612" y="5531375"/>
            <a:ext cx="10458452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Console.ReadLine().Split('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Select(int.Parse).ToArray();</a:t>
            </a:r>
          </a:p>
        </p:txBody>
      </p:sp>
    </p:spTree>
    <p:extLst>
      <p:ext uri="{BB962C8B-B14F-4D97-AF65-F5344CB8AC3E}">
        <p14:creationId xmlns:p14="http://schemas.microsoft.com/office/powerpoint/2010/main" val="373633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Arrays on the Console</a:t>
            </a:r>
            <a:endParaRPr lang="bg-BG" dirty="0"/>
          </a:p>
        </p:txBody>
      </p:sp>
      <p:sp>
        <p:nvSpPr>
          <p:cNvPr id="550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Process all elements of the array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Print each element to the console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Separate elements with white space or a new line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58839" y="3124200"/>
            <a:ext cx="10493374" cy="32539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array = {"one", "two", "three"};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Process all elements of the array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array.Length; index++)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Print each element on a separate line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Console.WriteLine(element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[{0}] =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index, array[index]);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65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</a:t>
            </a:r>
            <a:r>
              <a:rPr lang="en-US" dirty="0" smtClean="0"/>
              <a:t>with </a:t>
            </a:r>
            <a:r>
              <a:rPr lang="en-US" noProof="1" smtClean="0"/>
              <a:t>String.Join(…) / ForEach(…)</a:t>
            </a:r>
            <a:endParaRPr lang="en-US" noProof="1"/>
          </a:p>
        </p:txBody>
      </p:sp>
      <p:sp>
        <p:nvSpPr>
          <p:cNvPr id="5509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Use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string.Join(separator,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collection)</a:t>
            </a:r>
            <a:r>
              <a:rPr lang="en-US" sz="3200" dirty="0" smtClean="0"/>
              <a:t> to print an array: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r>
              <a:rPr lang="en-US" sz="3200" dirty="0" smtClean="0"/>
              <a:t>Or use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functional-style</a:t>
            </a:r>
            <a:r>
              <a:rPr lang="en-US" sz="3200" dirty="0" smtClean="0"/>
              <a:t> for-each:</a:t>
            </a:r>
            <a:endParaRPr lang="en-US" sz="3200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77005" y="2046534"/>
            <a:ext cx="10805999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{ 1, 2,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Console.WriteLine(string.Join(", ", arr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1, 2, 3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strings = { "one", "two", "three" 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Console.WriteLine(string.Join("-", strings));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one-two-three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77005" y="5135730"/>
            <a:ext cx="10805999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{ 1, 2, 3 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arr.ToList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().ForEach(a =&gt; Console.WriteLine(a));</a:t>
            </a:r>
          </a:p>
        </p:txBody>
      </p:sp>
    </p:spTree>
    <p:extLst>
      <p:ext uri="{BB962C8B-B14F-4D97-AF65-F5344CB8AC3E}">
        <p14:creationId xmlns:p14="http://schemas.microsoft.com/office/powerpoint/2010/main" val="385475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35531" y="1143000"/>
            <a:ext cx="7704137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Printing </a:t>
            </a:r>
            <a:r>
              <a:rPr lang="en-US" dirty="0" smtClean="0"/>
              <a:t>Arrays</a:t>
            </a:r>
            <a:endParaRPr lang="bg-BG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979612" y="2186664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0178" name="Picture 2" descr="http://imgsrv.kliv.com/image/kliv/UserFiles/Image/NewspaperPrintingPress.jpg"/>
          <p:cNvPicPr>
            <a:picLocks noChangeAspect="1" noChangeArrowheads="1"/>
          </p:cNvPicPr>
          <p:nvPr/>
        </p:nvPicPr>
        <p:blipFill>
          <a:blip r:embed="rId3" cstate="screen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3230213"/>
            <a:ext cx="4572000" cy="3063240"/>
          </a:xfrm>
          <a:prstGeom prst="roundRect">
            <a:avLst>
              <a:gd name="adj" fmla="val 8728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813019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8213" y="943904"/>
            <a:ext cx="7772401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Processing </a:t>
            </a:r>
            <a:r>
              <a:rPr lang="en-US" dirty="0" smtClean="0"/>
              <a:t>Array Elements </a:t>
            </a:r>
            <a:r>
              <a:rPr lang="en-US" dirty="0"/>
              <a:t>Using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foreach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8129" name="Picture 1" descr="C:\Trash\spirals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439" y="3276600"/>
            <a:ext cx="4225308" cy="2971800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1067409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Declaring and </a:t>
            </a:r>
            <a:r>
              <a:rPr lang="en-US" dirty="0" smtClean="0"/>
              <a:t>Creating Arrays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Accessing Array Elements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Reading and Printing Arrays at the Console</a:t>
            </a:r>
            <a:endParaRPr lang="en-US" dirty="0"/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Iterating </a:t>
            </a:r>
            <a:r>
              <a:rPr lang="en-US" dirty="0" smtClean="0"/>
              <a:t>over Arrays Using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Resizable Arrays: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List&lt;T&gt;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Other Structures</a:t>
            </a:r>
            <a:r>
              <a:rPr lang="bg-BG" dirty="0" smtClean="0"/>
              <a:t>: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Queue&lt;T&gt;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LINQ Extension </a:t>
            </a:r>
            <a:r>
              <a:rPr lang="en-US" dirty="0" smtClean="0"/>
              <a:t>Methods for Collections</a:t>
            </a:r>
            <a:endParaRPr lang="en-US" dirty="0"/>
          </a:p>
        </p:txBody>
      </p:sp>
      <p:pic>
        <p:nvPicPr>
          <p:cNvPr id="70658" name="Picture 2" descr="http://s3.amazonaws.com/pixmac-thumbnail/books-4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038600"/>
            <a:ext cx="2368958" cy="23217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29174" y="1371600"/>
            <a:ext cx="2347834" cy="234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442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966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 to process an array when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Need </a:t>
            </a:r>
            <a:r>
              <a:rPr lang="en-US" dirty="0"/>
              <a:t>to keep track of the index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Processing is not strictly </a:t>
            </a:r>
            <a:r>
              <a:rPr lang="en-US" dirty="0" smtClean="0"/>
              <a:t>sequential from </a:t>
            </a:r>
            <a:r>
              <a:rPr lang="en-US" dirty="0"/>
              <a:t>the first to the </a:t>
            </a:r>
            <a:r>
              <a:rPr lang="en-US" dirty="0" smtClean="0"/>
              <a:t>last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In </a:t>
            </a:r>
            <a:r>
              <a:rPr lang="en-US" dirty="0" smtClean="0"/>
              <a:t>the loop </a:t>
            </a:r>
            <a:r>
              <a:rPr lang="en-US" dirty="0"/>
              <a:t>body use the element </a:t>
            </a:r>
            <a:r>
              <a:rPr lang="en-US" dirty="0" smtClean="0"/>
              <a:t>at the loop </a:t>
            </a:r>
            <a:r>
              <a:rPr lang="en-US" dirty="0"/>
              <a:t>index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array[index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dirty="0" smtClean="0"/>
              <a:t>):</a:t>
            </a:r>
            <a:endParaRPr lang="bg-BG" dirty="0"/>
          </a:p>
        </p:txBody>
      </p:sp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Arrays: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/>
              <a:t>Statement</a:t>
            </a:r>
            <a:endParaRPr lang="bg-BG" dirty="0"/>
          </a:p>
        </p:txBody>
      </p:sp>
      <p:sp>
        <p:nvSpPr>
          <p:cNvPr id="496644" name="Rectangle 4"/>
          <p:cNvSpPr>
            <a:spLocks noChangeArrowheads="1"/>
          </p:cNvSpPr>
          <p:nvPr/>
        </p:nvSpPr>
        <p:spPr bwMode="auto">
          <a:xfrm>
            <a:off x="1139827" y="4549466"/>
            <a:ext cx="9907586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array.Length; index++)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squares[index] = array[index] * array[index];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8776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Printing array of integers in reversed order: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dirty="0"/>
              <a:t>Initialize </a:t>
            </a:r>
            <a:r>
              <a:rPr lang="en-US" dirty="0" smtClean="0"/>
              <a:t>array </a:t>
            </a:r>
            <a:r>
              <a:rPr lang="en-US" dirty="0"/>
              <a:t>elements with their </a:t>
            </a:r>
            <a:r>
              <a:rPr lang="en-US" dirty="0" smtClean="0"/>
              <a:t>index: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Processing Arrays </a:t>
            </a:r>
            <a:r>
              <a:rPr lang="en-US" sz="3900" dirty="0" smtClean="0"/>
              <a:t>Using </a:t>
            </a:r>
            <a:r>
              <a:rPr lang="en-US" sz="39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39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900" dirty="0"/>
              <a:t>Loop – Examples</a:t>
            </a:r>
            <a:endParaRPr lang="bg-BG" sz="3900" dirty="0"/>
          </a:p>
        </p:txBody>
      </p:sp>
      <p:sp>
        <p:nvSpPr>
          <p:cNvPr id="500742" name="Rectangle 6"/>
          <p:cNvSpPr>
            <a:spLocks noChangeArrowheads="1"/>
          </p:cNvSpPr>
          <p:nvPr/>
        </p:nvSpPr>
        <p:spPr bwMode="auto">
          <a:xfrm>
            <a:off x="912812" y="1905000"/>
            <a:ext cx="10363200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new int[] {1, 2, 3, 4, 5};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("Reversed: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array.Length - 1; i &gt;= 0; i--)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Console.Write(array[i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+ "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Result: 5 4 3 2 1</a:t>
            </a:r>
          </a:p>
        </p:txBody>
      </p:sp>
      <p:sp>
        <p:nvSpPr>
          <p:cNvPr id="500743" name="Rectangle 7"/>
          <p:cNvSpPr>
            <a:spLocks noChangeArrowheads="1"/>
          </p:cNvSpPr>
          <p:nvPr/>
        </p:nvSpPr>
        <p:spPr bwMode="auto">
          <a:xfrm>
            <a:off x="912812" y="4724400"/>
            <a:ext cx="10363200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array.Length; index++)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array[index] = index;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09366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</a:t>
            </a:r>
            <a:r>
              <a:rPr lang="en-US" dirty="0" smtClean="0"/>
              <a:t>Arrays: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76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How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 </a:t>
            </a:r>
            <a:r>
              <a:rPr lang="en-US" dirty="0"/>
              <a:t>works?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the type of the element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local name of </a:t>
            </a:r>
            <a:r>
              <a:rPr lang="en-US" dirty="0" smtClean="0"/>
              <a:t>a variable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collection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– the collection/array to iterate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Used when no indexing is needed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elements are accessed </a:t>
            </a:r>
            <a:r>
              <a:rPr lang="en-US" dirty="0" smtClean="0"/>
              <a:t>sequentially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Elements can not be modified (read only)</a:t>
            </a:r>
          </a:p>
        </p:txBody>
      </p:sp>
      <p:sp>
        <p:nvSpPr>
          <p:cNvPr id="497669" name="Rectangle 5"/>
          <p:cNvSpPr>
            <a:spLocks noChangeArrowheads="1"/>
          </p:cNvSpPr>
          <p:nvPr/>
        </p:nvSpPr>
        <p:spPr bwMode="auto">
          <a:xfrm>
            <a:off x="836612" y="1847462"/>
            <a:ext cx="105156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(type value in collection)</a:t>
            </a:r>
          </a:p>
        </p:txBody>
      </p:sp>
      <p:pic>
        <p:nvPicPr>
          <p:cNvPr id="44034" name="Picture 2" descr="http://www.ffcommunity.com/images/stamp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12" y="3581400"/>
            <a:ext cx="2043000" cy="2635840"/>
          </a:xfrm>
          <a:prstGeom prst="roundRect">
            <a:avLst>
              <a:gd name="adj" fmla="val 2735"/>
            </a:avLst>
          </a:prstGeom>
          <a:noFill/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61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01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 all elements of 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string[]</a:t>
            </a:r>
            <a:r>
              <a:rPr lang="en-US" dirty="0" smtClean="0"/>
              <a:t> array:</a:t>
            </a:r>
            <a:endParaRPr lang="bg-BG" dirty="0"/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Arrays</a:t>
            </a:r>
            <a:r>
              <a:rPr lang="en-US" noProof="1"/>
              <a:t> </a:t>
            </a:r>
            <a:r>
              <a:rPr lang="en-US" noProof="1" smtClean="0"/>
              <a:t>Using </a:t>
            </a:r>
            <a:r>
              <a:rPr lang="en-US" noProof="1"/>
              <a:t>foreach – Example</a:t>
            </a:r>
          </a:p>
        </p:txBody>
      </p:sp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989012" y="1981200"/>
            <a:ext cx="10210800" cy="43619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capitals =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"Sofia",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"Washington",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"London",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"Paris"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(string capital in capitals)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Console.WriteLine(capital);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3888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06344" y="4578286"/>
            <a:ext cx="69850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Processing Arrays</a:t>
            </a:r>
            <a:endParaRPr lang="bg-BG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979612" y="56055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1986" name="Picture 2" descr="http://www.richardscompany.com/food_processing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990600"/>
            <a:ext cx="4724400" cy="3358578"/>
          </a:xfrm>
          <a:prstGeom prst="roundRect">
            <a:avLst>
              <a:gd name="adj" fmla="val 5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823890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Methods in the Array Class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Array.Clear(arr,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length)</a:t>
            </a:r>
            <a:r>
              <a:rPr lang="en-US" dirty="0" smtClean="0"/>
              <a:t> – deletes all elements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Array.ConvertAll(arr,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convertFunction)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Converts </a:t>
            </a:r>
            <a:r>
              <a:rPr lang="en-US" dirty="0"/>
              <a:t>an array of one type to an array of another </a:t>
            </a:r>
            <a:r>
              <a:rPr lang="en-US" dirty="0" smtClean="0"/>
              <a:t>type</a:t>
            </a:r>
            <a:endParaRPr lang="en-US" dirty="0"/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Array.IndexOf(arr,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item)</a:t>
            </a:r>
          </a:p>
          <a:p>
            <a:pPr lvl="1"/>
            <a:r>
              <a:rPr lang="en-US" dirty="0" smtClean="0"/>
              <a:t>Finds an item in array (returns the first occurrence index 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dirty="0" smtClean="0"/>
              <a:t>)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Array.Reverse()</a:t>
            </a:r>
            <a:r>
              <a:rPr lang="en-US" dirty="0"/>
              <a:t> – </a:t>
            </a:r>
            <a:r>
              <a:rPr lang="en-US" dirty="0" smtClean="0"/>
              <a:t>reverses the elements order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Array.Sort()</a:t>
            </a:r>
            <a:r>
              <a:rPr lang="en-US" dirty="0"/>
              <a:t> – </a:t>
            </a:r>
            <a:r>
              <a:rPr lang="en-US" dirty="0" smtClean="0"/>
              <a:t>sorts an array in increasing order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8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4226" y="1295400"/>
            <a:ext cx="7704137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Array Static Methods</a:t>
            </a:r>
            <a:endParaRPr lang="bg-BG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827212" y="2261882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751012" y="3252482"/>
            <a:ext cx="8382000" cy="2895600"/>
            <a:chOff x="1751012" y="3429000"/>
            <a:chExt cx="8382000" cy="2895600"/>
          </a:xfrm>
        </p:grpSpPr>
        <p:pic>
          <p:nvPicPr>
            <p:cNvPr id="1026" name="Picture 2" descr="http://www.iconshock.com/img_jpg/FUTUREXP/3d_graphics/jpg/256/sequence_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1012" y="3429000"/>
              <a:ext cx="2895600" cy="289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://www.iconshock.com/img_jpg/FUTUREXP/3d_graphics/jpg/256/sequence_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212" y="3429000"/>
              <a:ext cx="2895600" cy="289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://www.iconshock.com/img_jpg/FUTUREXP/3d_graphics/jpg/256/sequence_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412" y="3429000"/>
              <a:ext cx="2895600" cy="289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72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3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5370" y="4040416"/>
            <a:ext cx="5276242" cy="820600"/>
          </a:xfrm>
        </p:spPr>
        <p:txBody>
          <a:bodyPr/>
          <a:lstStyle/>
          <a:p>
            <a:r>
              <a:rPr lang="en-US" dirty="0" smtClean="0"/>
              <a:t>Resizable Arrays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5370" y="4861016"/>
            <a:ext cx="5276242" cy="689410"/>
          </a:xfrm>
        </p:spPr>
        <p:txBody>
          <a:bodyPr/>
          <a:lstStyle/>
          <a:p>
            <a:r>
              <a:rPr lang="en-US" b="1" dirty="0" smtClean="0">
                <a:latin typeface="Consolas" pitchFamily="49" charset="0"/>
                <a:cs typeface="Consolas" pitchFamily="49" charset="0"/>
              </a:rPr>
              <a:t>List&lt;T&gt;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70" y="1813017"/>
            <a:ext cx="5276242" cy="195262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9816" y="2555404"/>
            <a:ext cx="3978183" cy="2341009"/>
          </a:xfrm>
          <a:prstGeom prst="roundRect">
            <a:avLst>
              <a:gd name="adj" fmla="val 9045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717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List&lt;T&gt; </a:t>
            </a:r>
            <a:r>
              <a:rPr lang="en-US" dirty="0" smtClean="0"/>
              <a:t>– array that can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resize dynamically</a:t>
            </a:r>
          </a:p>
          <a:p>
            <a:pPr marL="520700" lvl="1" indent="-241300">
              <a:lnSpc>
                <a:spcPct val="100000"/>
              </a:lnSpc>
            </a:pPr>
            <a:r>
              <a:rPr lang="en-US" dirty="0" smtClean="0"/>
              <a:t>Can add / remove / insert elements</a:t>
            </a:r>
            <a:endParaRPr lang="en-US" dirty="0"/>
          </a:p>
          <a:p>
            <a:pPr marL="520700" lvl="1" indent="-241300">
              <a:lnSpc>
                <a:spcPct val="100000"/>
              </a:lnSpc>
            </a:pPr>
            <a:r>
              <a:rPr lang="en-US" dirty="0" smtClean="0"/>
              <a:t>Also provides indexed access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[]</a:t>
            </a:r>
            <a:r>
              <a:rPr lang="en-US" dirty="0" smtClean="0"/>
              <a:t> (like arrays)</a:t>
            </a:r>
          </a:p>
          <a:p>
            <a:pPr marL="520700" lvl="1" indent="-241300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</a:t>
            </a:r>
            <a:r>
              <a:rPr lang="en-US" dirty="0" smtClean="0"/>
              <a:t> is the type for the list elements</a:t>
            </a:r>
          </a:p>
          <a:p>
            <a:pPr marL="812800" lvl="2" indent="-241300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List&lt;int&gt;</a:t>
            </a:r>
            <a:r>
              <a:rPr lang="en-US" dirty="0" smtClean="0"/>
              <a:t> will hold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integers,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List&lt;object&gt;</a:t>
            </a:r>
            <a:r>
              <a:rPr lang="en-US" dirty="0" smtClean="0"/>
              <a:t> will hold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Basic properties</a:t>
            </a:r>
          </a:p>
          <a:p>
            <a:pPr marL="520700" lvl="1" indent="-241300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Count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/>
              <a:t>– returns the </a:t>
            </a:r>
            <a:r>
              <a:rPr lang="en-US" dirty="0">
                <a:solidFill>
                  <a:srgbClr val="EBFFD2"/>
                </a:solidFill>
              </a:rPr>
              <a:t>current size of the </a:t>
            </a:r>
            <a:r>
              <a:rPr lang="en-US" dirty="0" smtClean="0">
                <a:solidFill>
                  <a:srgbClr val="EBFFD2"/>
                </a:solidFill>
              </a:rPr>
              <a:t>list</a:t>
            </a:r>
          </a:p>
          <a:p>
            <a:pPr marL="520700" lvl="1" indent="-241300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Capacity</a:t>
            </a:r>
            <a:r>
              <a:rPr lang="en-US" dirty="0" smtClean="0">
                <a:solidFill>
                  <a:srgbClr val="EBFFD2"/>
                </a:solidFill>
              </a:rPr>
              <a:t> – returns the current capacity of the list</a:t>
            </a:r>
            <a:endParaRPr lang="en-US" dirty="0">
              <a:solidFill>
                <a:srgbClr val="EBFFD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 (Resizable Arrays)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01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89011" y="1299504"/>
            <a:ext cx="5543550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Declaring and </a:t>
            </a:r>
            <a:r>
              <a:rPr lang="en-US" dirty="0" smtClean="0"/>
              <a:t>Creating Arrays </a:t>
            </a:r>
            <a:endParaRPr lang="en-US" dirty="0"/>
          </a:p>
        </p:txBody>
      </p:sp>
      <p:pic>
        <p:nvPicPr>
          <p:cNvPr id="68610" name="Picture 2" descr="http://www.siwc.in/glassesrow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685800"/>
            <a:ext cx="2590800" cy="5562600"/>
          </a:xfrm>
          <a:prstGeom prst="roundRect">
            <a:avLst>
              <a:gd name="adj" fmla="val 22417"/>
            </a:avLst>
          </a:prstGeom>
          <a:noFill/>
        </p:spPr>
      </p:pic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1128325" y="3800554"/>
            <a:ext cx="5897002" cy="1972210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5" name="Picture 2" descr="C:\Users\Peter\Pictures\Kartinki Telerik\left_unspoken_2_tmb.jpg"/>
          <p:cNvPicPr>
            <a:picLocks noChangeAspect="1" noChangeArrowheads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071" y="3863631"/>
            <a:ext cx="2555540" cy="1927018"/>
          </a:xfrm>
          <a:prstGeom prst="ellipse">
            <a:avLst/>
          </a:prstGeom>
          <a:noFill/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384604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This code:</a:t>
            </a:r>
            <a:endParaRPr lang="en-US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Is like this: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/>
              <a:t>The main difference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number of elements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</a:t>
            </a:r>
            <a:r>
              <a:rPr lang="en-US" dirty="0"/>
              <a:t> is </a:t>
            </a:r>
            <a:r>
              <a:rPr lang="en-US" dirty="0" smtClean="0"/>
              <a:t>variable</a:t>
            </a:r>
            <a:endParaRPr lang="en-US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Example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41412" y="1794598"/>
            <a:ext cx="10058400" cy="12534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/>
              <a:t>List&lt;int&gt; intList = new List&lt;int&gt;();</a:t>
            </a:r>
          </a:p>
          <a:p>
            <a:r>
              <a:rPr lang="en-US" noProof="1"/>
              <a:t>for (int i = 0; i &lt; 5; i++)</a:t>
            </a:r>
          </a:p>
          <a:p>
            <a:r>
              <a:rPr lang="en-US" noProof="1" smtClean="0"/>
              <a:t>  intList.Add(i);</a:t>
            </a:r>
            <a:endParaRPr lang="en-US" noProof="1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41412" y="3851998"/>
            <a:ext cx="10058400" cy="12534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/>
              <a:t>int[] intArray = new int[5];</a:t>
            </a:r>
          </a:p>
          <a:p>
            <a:r>
              <a:rPr lang="en-US" noProof="1"/>
              <a:t>for (int i = 0; i &lt; 5; i++)</a:t>
            </a:r>
          </a:p>
          <a:p>
            <a:r>
              <a:rPr lang="en-US" noProof="1" smtClean="0"/>
              <a:t>  intArray[i</a:t>
            </a:r>
            <a:r>
              <a:rPr lang="en-US" noProof="1"/>
              <a:t>] = i</a:t>
            </a:r>
            <a:r>
              <a:rPr lang="en-US" noProof="1" smtClean="0"/>
              <a:t>;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1134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534517" y="4361001"/>
            <a:ext cx="3657600" cy="820600"/>
          </a:xfrm>
        </p:spPr>
        <p:txBody>
          <a:bodyPr/>
          <a:lstStyle/>
          <a:p>
            <a:r>
              <a:rPr lang="en-US" dirty="0" smtClean="0"/>
              <a:t>Lists &lt;T&gt;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534517" y="5222078"/>
            <a:ext cx="3657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56919">
            <a:off x="5997577" y="2353352"/>
            <a:ext cx="4025174" cy="2608492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>
                <a:lumMod val="95000"/>
                <a:lumOff val="5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617" y="1447799"/>
            <a:ext cx="2209800" cy="2209800"/>
          </a:xfrm>
          <a:prstGeom prst="roundRect">
            <a:avLst>
              <a:gd name="adj" fmla="val 2033"/>
            </a:avLst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55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</a:t>
            </a:r>
            <a:r>
              <a:rPr lang="en-US" dirty="0" smtClean="0"/>
              <a:t> internally keeps its items in an array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T[]</a:t>
            </a:r>
          </a:p>
          <a:p>
            <a:pPr lvl="1"/>
            <a:r>
              <a:rPr lang="en-US" dirty="0" smtClean="0"/>
              <a:t>It has bigger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Capacity</a:t>
            </a:r>
            <a:r>
              <a:rPr lang="en-US" dirty="0" smtClean="0"/>
              <a:t> (buffer) than the elements inside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Typically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dirty="0" smtClean="0"/>
              <a:t>" is fast </a:t>
            </a:r>
            <a:r>
              <a:rPr lang="en-US" dirty="0" smtClean="0">
                <a:sym typeface="Wingdings" panose="05000000000000000000" pitchFamily="2" charset="2"/>
              </a:rPr>
              <a:t> just adds an element is an empty cell</a:t>
            </a:r>
            <a:endParaRPr lang="en-US" dirty="0" smtClean="0"/>
          </a:p>
          <a:p>
            <a:pPr lvl="1"/>
            <a:r>
              <a:rPr lang="en-US" dirty="0" smtClean="0"/>
              <a:t>Resizing is slow, but happens rarely: log</a:t>
            </a:r>
            <a:r>
              <a:rPr lang="en-US" baseline="-25000" dirty="0" smtClean="0"/>
              <a:t>2</a:t>
            </a:r>
            <a:r>
              <a:rPr lang="en-US" dirty="0" smtClean="0"/>
              <a:t>(n) times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List&lt;T&gt; Works?</a:t>
            </a:r>
          </a:p>
        </p:txBody>
      </p:sp>
      <p:graphicFrame>
        <p:nvGraphicFramePr>
          <p:cNvPr id="5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797479"/>
              </p:ext>
            </p:extLst>
          </p:nvPr>
        </p:nvGraphicFramePr>
        <p:xfrm>
          <a:off x="4168204" y="3412126"/>
          <a:ext cx="6117208" cy="438912"/>
        </p:xfrm>
        <a:graphic>
          <a:graphicData uri="http://schemas.openxmlformats.org/drawingml/2006/table">
            <a:tbl>
              <a:tblPr/>
              <a:tblGrid>
                <a:gridCol w="394017"/>
                <a:gridCol w="478155"/>
                <a:gridCol w="394017"/>
                <a:gridCol w="521271"/>
                <a:gridCol w="368300"/>
                <a:gridCol w="478155"/>
                <a:gridCol w="368300"/>
                <a:gridCol w="535305"/>
                <a:gridCol w="368300"/>
                <a:gridCol w="368300"/>
                <a:gridCol w="368300"/>
                <a:gridCol w="368300"/>
                <a:gridCol w="369888"/>
                <a:gridCol w="368300"/>
                <a:gridCol w="36830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-2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-1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AutoShape 39"/>
          <p:cNvSpPr>
            <a:spLocks/>
          </p:cNvSpPr>
          <p:nvPr/>
        </p:nvSpPr>
        <p:spPr bwMode="auto">
          <a:xfrm rot="16200000">
            <a:off x="5882042" y="2192618"/>
            <a:ext cx="460375" cy="3872175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40"/>
          <p:cNvSpPr>
            <a:spLocks/>
          </p:cNvSpPr>
          <p:nvPr/>
        </p:nvSpPr>
        <p:spPr bwMode="auto">
          <a:xfrm rot="16200000">
            <a:off x="8967042" y="3040523"/>
            <a:ext cx="460375" cy="2176364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43"/>
          <p:cNvSpPr>
            <a:spLocks/>
          </p:cNvSpPr>
          <p:nvPr/>
        </p:nvSpPr>
        <p:spPr bwMode="auto">
          <a:xfrm rot="5400000" flipV="1">
            <a:off x="7021545" y="95899"/>
            <a:ext cx="418463" cy="6109270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3812" y="2911495"/>
            <a:ext cx="27815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</a:t>
            </a:r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 = 9</a:t>
            </a:r>
          </a:p>
          <a:p>
            <a:pPr lvl="1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 = 15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55400" y="2410739"/>
            <a:ext cx="1544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  <a:endParaRPr lang="en-US" sz="3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47916" y="4367241"/>
            <a:ext cx="2518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</a:t>
            </a:r>
          </a:p>
          <a:p>
            <a:pPr algn="ctr"/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</a:t>
            </a:r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29316" y="4318337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  <a:endParaRPr 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942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770200"/>
            <a:ext cx="7924800" cy="820600"/>
          </a:xfrm>
        </p:spPr>
        <p:txBody>
          <a:bodyPr/>
          <a:lstStyle/>
          <a:p>
            <a:r>
              <a:rPr lang="en-US" dirty="0" smtClean="0"/>
              <a:t>Resizing Lists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7836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1, diagonal, resiz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38100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st, taskba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185" y="379515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05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List&lt;T&gt;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Brief Overview</a:t>
            </a:r>
            <a:endParaRPr lang="en-US" dirty="0"/>
          </a:p>
        </p:txBody>
      </p:sp>
      <p:pic>
        <p:nvPicPr>
          <p:cNvPr id="2050" name="Picture 2" descr="http://www.viawire.net/wp-content/uploads/2014/05/Li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284" y="993688"/>
            <a:ext cx="3558328" cy="355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90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Add(item)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adds </a:t>
            </a:r>
            <a:r>
              <a:rPr lang="en-US" dirty="0"/>
              <a:t>an </a:t>
            </a:r>
            <a:r>
              <a:rPr lang="en-US" dirty="0" smtClean="0"/>
              <a:t>item </a:t>
            </a:r>
            <a:r>
              <a:rPr lang="en-US" dirty="0"/>
              <a:t>to the </a:t>
            </a:r>
            <a:r>
              <a:rPr lang="en-US" dirty="0" smtClean="0"/>
              <a:t>end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List&lt;T&gt;.AddRange(items)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adds many items at the end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List&lt;T&gt;.Clear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– </a:t>
            </a:r>
            <a:r>
              <a:rPr lang="en-US" dirty="0" smtClean="0"/>
              <a:t>clears the list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List&lt;T&gt;.IndexOf(item)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search for item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Return the first occurrence index or -1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Insert(index, item)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– inserts </a:t>
            </a:r>
            <a:r>
              <a:rPr lang="en-US" dirty="0"/>
              <a:t>an </a:t>
            </a:r>
            <a:r>
              <a:rPr lang="en-US" dirty="0" smtClean="0"/>
              <a:t>item at position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InsertRange(index, items)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Inserts many items at specified position 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List&lt;T&gt; Methods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76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List&lt;T&gt;.Remove()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Removes the first occurrence of a specific item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List&lt;T&gt;.RemoveAt()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Removes the element at the specified index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List&lt;T&gt;.Reverse()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List&lt;T&gt;.Sort()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List&lt;T&gt;.ToArray()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List&lt;T&gt; Methods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8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last-in-first-out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(LIFO) </a:t>
            </a:r>
            <a:r>
              <a:rPr lang="en-US" dirty="0"/>
              <a:t>collection of 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– LIFO Data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036" y="2148871"/>
            <a:ext cx="5489576" cy="4071434"/>
          </a:xfrm>
          <a:prstGeom prst="roundRect">
            <a:avLst>
              <a:gd name="adj" fmla="val 981"/>
            </a:avLst>
          </a:prstGeom>
        </p:spPr>
      </p:pic>
    </p:spTree>
    <p:extLst>
      <p:ext uri="{BB962C8B-B14F-4D97-AF65-F5344CB8AC3E}">
        <p14:creationId xmlns:p14="http://schemas.microsoft.com/office/powerpoint/2010/main" val="179330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  <a:r>
              <a:rPr lang="en-US" dirty="0" smtClean="0"/>
              <a:t> holds a stack </a:t>
            </a:r>
            <a:r>
              <a:rPr lang="en-US" smtClean="0"/>
              <a:t>of elements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 </a:t>
            </a:r>
            <a:r>
              <a:rPr lang="en-US" dirty="0" smtClean="0"/>
              <a:t>– the number of elements in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check the value of the last element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return the last element and remove it from the stack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add an element to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ToArray()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converts list to array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determines </a:t>
            </a:r>
            <a:r>
              <a:rPr lang="en-US" dirty="0"/>
              <a:t>whether an element is in </a:t>
            </a:r>
            <a:r>
              <a:rPr lang="en-US" dirty="0" smtClean="0"/>
              <a:t>the stack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Stack&lt;T&gt;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15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295400"/>
            <a:ext cx="7924800" cy="820600"/>
          </a:xfrm>
        </p:spPr>
        <p:txBody>
          <a:bodyPr/>
          <a:lstStyle/>
          <a:p>
            <a:r>
              <a:rPr lang="en-US" dirty="0" smtClean="0"/>
              <a:t>Working with Stacks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252766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Magnet Stack.png (575×468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3347632"/>
            <a:ext cx="3657600" cy="297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49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59" name="Rectangle 27"/>
          <p:cNvSpPr>
            <a:spLocks noChangeArrowheads="1"/>
          </p:cNvSpPr>
          <p:nvPr/>
        </p:nvSpPr>
        <p:spPr bwMode="auto">
          <a:xfrm>
            <a:off x="4068762" y="4797426"/>
            <a:ext cx="3960813" cy="1584325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Arrays?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</a:t>
            </a:r>
            <a:r>
              <a:rPr lang="en-US" dirty="0"/>
              <a:t>is a sequence of elements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elements are of the same type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order of the elements is fixed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Has fixed size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Array.Length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28050" name="Text Box 18"/>
          <p:cNvSpPr txBox="1">
            <a:spLocks noChangeArrowheads="1"/>
          </p:cNvSpPr>
          <p:nvPr/>
        </p:nvSpPr>
        <p:spPr bwMode="auto">
          <a:xfrm>
            <a:off x="4705397" y="4951413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sp>
        <p:nvSpPr>
          <p:cNvPr id="428055" name="AutoShape 23"/>
          <p:cNvSpPr>
            <a:spLocks noChangeArrowheads="1"/>
          </p:cNvSpPr>
          <p:nvPr/>
        </p:nvSpPr>
        <p:spPr bwMode="auto">
          <a:xfrm>
            <a:off x="1979612" y="5029201"/>
            <a:ext cx="1800225" cy="1055608"/>
          </a:xfrm>
          <a:prstGeom prst="wedgeRoundRectCallout">
            <a:avLst>
              <a:gd name="adj1" fmla="val 89065"/>
              <a:gd name="adj2" fmla="val 235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Array of 5 elements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28057" name="AutoShape 25"/>
          <p:cNvSpPr>
            <a:spLocks noChangeArrowheads="1"/>
          </p:cNvSpPr>
          <p:nvPr/>
        </p:nvSpPr>
        <p:spPr bwMode="auto">
          <a:xfrm>
            <a:off x="8389937" y="4876801"/>
            <a:ext cx="2428875" cy="1055608"/>
          </a:xfrm>
          <a:prstGeom prst="wedgeRoundRectCallout">
            <a:avLst>
              <a:gd name="adj1" fmla="val -86303"/>
              <a:gd name="adj2" fmla="val -189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Element </a:t>
            </a:r>
            <a:r>
              <a:rPr lang="en-US" sz="2800" dirty="0" smtClean="0">
                <a:solidFill>
                  <a:srgbClr val="FFFFFF"/>
                </a:solidFill>
              </a:rPr>
              <a:t>index</a:t>
            </a:r>
            <a:r>
              <a:rPr lang="bg-BG" sz="2800" dirty="0" smtClean="0">
                <a:solidFill>
                  <a:srgbClr val="FFFFFF"/>
                </a:solidFill>
              </a:rPr>
              <a:t> (</a:t>
            </a:r>
            <a:r>
              <a:rPr lang="en-US" sz="2800" dirty="0" smtClean="0">
                <a:solidFill>
                  <a:srgbClr val="FFFFFF"/>
                </a:solidFill>
              </a:rPr>
              <a:t>position</a:t>
            </a:r>
            <a:r>
              <a:rPr lang="bg-BG" sz="2800" dirty="0" smtClean="0">
                <a:solidFill>
                  <a:srgbClr val="FFFFFF"/>
                </a:solidFill>
              </a:rPr>
              <a:t>)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28056" name="AutoShape 24"/>
          <p:cNvSpPr>
            <a:spLocks noChangeArrowheads="1"/>
          </p:cNvSpPr>
          <p:nvPr/>
        </p:nvSpPr>
        <p:spPr bwMode="auto">
          <a:xfrm>
            <a:off x="2284411" y="4000421"/>
            <a:ext cx="3363912" cy="628650"/>
          </a:xfrm>
          <a:prstGeom prst="wedgeRoundRectCallout">
            <a:avLst>
              <a:gd name="adj1" fmla="val 44841"/>
              <a:gd name="adj2" fmla="val 1975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Element of an array</a:t>
            </a:r>
            <a:endParaRPr lang="bg-BG" sz="2800" dirty="0">
              <a:solidFill>
                <a:srgbClr val="FFFFFF"/>
              </a:solidFill>
            </a:endParaRPr>
          </a:p>
        </p:txBody>
      </p:sp>
      <p:graphicFrame>
        <p:nvGraphicFramePr>
          <p:cNvPr id="10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937967"/>
              </p:ext>
            </p:extLst>
          </p:nvPr>
        </p:nvGraphicFramePr>
        <p:xfrm>
          <a:off x="4646612" y="5486400"/>
          <a:ext cx="2867025" cy="496824"/>
        </p:xfrm>
        <a:graphic>
          <a:graphicData uri="http://schemas.openxmlformats.org/drawingml/2006/table">
            <a:tbl>
              <a:tblPr/>
              <a:tblGrid>
                <a:gridCol w="573405"/>
                <a:gridCol w="573405"/>
                <a:gridCol w="573405"/>
                <a:gridCol w="573405"/>
                <a:gridCol w="573405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256259" y="838200"/>
            <a:ext cx="4019753" cy="3543270"/>
            <a:chOff x="7546659" y="698766"/>
            <a:chExt cx="4019753" cy="3543270"/>
          </a:xfrm>
        </p:grpSpPr>
        <p:pic>
          <p:nvPicPr>
            <p:cNvPr id="66562" name="Picture 2" descr="http://awaketrain.com/Images/DeclareAParadigm-thumb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170738" y="1874757"/>
              <a:ext cx="2743200" cy="1991358"/>
            </a:xfrm>
            <a:prstGeom prst="ellipse">
              <a:avLst/>
            </a:prstGeom>
            <a:ln>
              <a:noFill/>
            </a:ln>
            <a:effectLst>
              <a:softEdge rad="317500"/>
            </a:effectLst>
          </p:spPr>
        </p:pic>
        <p:pic>
          <p:nvPicPr>
            <p:cNvPr id="12" name="Picture 2" descr="http://awaketrain.com/Images/DeclareAParadigm-thumb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834284" y="1598321"/>
              <a:ext cx="2743200" cy="1991358"/>
            </a:xfrm>
            <a:prstGeom prst="ellipse">
              <a:avLst/>
            </a:prstGeom>
            <a:ln>
              <a:noFill/>
            </a:ln>
            <a:effectLst>
              <a:softEdge rad="317500"/>
            </a:effectLst>
          </p:spPr>
        </p:pic>
        <p:pic>
          <p:nvPicPr>
            <p:cNvPr id="15" name="Picture 2" descr="http://awaketrain.com/Images/DeclareAParadigm-thumb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8541573" y="1287715"/>
              <a:ext cx="2743200" cy="1991358"/>
            </a:xfrm>
            <a:prstGeom prst="ellipse">
              <a:avLst/>
            </a:prstGeom>
            <a:ln>
              <a:noFill/>
            </a:ln>
            <a:effectLst>
              <a:softEdge rad="317500"/>
            </a:effectLst>
          </p:spPr>
        </p:pic>
        <p:pic>
          <p:nvPicPr>
            <p:cNvPr id="16" name="Picture 2" descr="http://awaketrain.com/Images/DeclareAParadigm-thumb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199133" y="1074687"/>
              <a:ext cx="2743200" cy="1991358"/>
            </a:xfrm>
            <a:prstGeom prst="ellipse">
              <a:avLst/>
            </a:prstGeom>
            <a:ln>
              <a:noFill/>
            </a:ln>
            <a:effectLst>
              <a:softEdge rad="317500"/>
            </a:effectLst>
          </p:spPr>
        </p:pic>
      </p:grpSp>
    </p:spTree>
    <p:extLst>
      <p:ext uri="{BB962C8B-B14F-4D97-AF65-F5344CB8AC3E}">
        <p14:creationId xmlns:p14="http://schemas.microsoft.com/office/powerpoint/2010/main" val="24816375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055" grpId="0" animBg="1"/>
      <p:bldP spid="428057" grpId="0" animBg="1"/>
      <p:bldP spid="42805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first-in-first-out (FIFO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dirty="0"/>
              <a:t>collection of 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 – FIFO Data Structure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5" y="2057400"/>
            <a:ext cx="6251578" cy="4193560"/>
          </a:xfrm>
          <a:prstGeom prst="roundRect">
            <a:avLst>
              <a:gd name="adj" fmla="val 1438"/>
            </a:avLst>
          </a:prstGeom>
        </p:spPr>
      </p:pic>
    </p:spTree>
    <p:extLst>
      <p:ext uri="{BB962C8B-B14F-4D97-AF65-F5344CB8AC3E}">
        <p14:creationId xmlns:p14="http://schemas.microsoft.com/office/powerpoint/2010/main" val="421934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Queue&lt;T&gt;</a:t>
            </a:r>
            <a:r>
              <a:rPr lang="en-US" dirty="0" smtClean="0"/>
              <a:t> holds a queue of elements: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Enqueue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add an element at the end of the queue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Dequeue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remove the first element and remove it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 – return the number of elements in the queue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check the value of the first element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ToArray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 – converts the queue to array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checks whether an element is in the queue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Queue&lt;T&gt;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9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160600"/>
            <a:ext cx="7924800" cy="820600"/>
          </a:xfrm>
        </p:spPr>
        <p:txBody>
          <a:bodyPr/>
          <a:lstStyle/>
          <a:p>
            <a:r>
              <a:rPr lang="en-US" dirty="0"/>
              <a:t>Queue&lt;T&gt;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0802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012" y="3048000"/>
            <a:ext cx="4876800" cy="3271360"/>
          </a:xfrm>
          <a:prstGeom prst="roundRect">
            <a:avLst>
              <a:gd name="adj" fmla="val 1438"/>
            </a:avLst>
          </a:prstGeom>
        </p:spPr>
      </p:pic>
    </p:spTree>
    <p:extLst>
      <p:ext uri="{BB962C8B-B14F-4D97-AF65-F5344CB8AC3E}">
        <p14:creationId xmlns:p14="http://schemas.microsoft.com/office/powerpoint/2010/main" val="346117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3962400"/>
            <a:ext cx="10568728" cy="1735000"/>
          </a:xfrm>
        </p:spPr>
        <p:txBody>
          <a:bodyPr/>
          <a:lstStyle/>
          <a:p>
            <a:r>
              <a:rPr lang="en-US" dirty="0" smtClean="0"/>
              <a:t>LINQ Extension Methods</a:t>
            </a:r>
            <a:br>
              <a:rPr lang="en-US" dirty="0" smtClean="0"/>
            </a:br>
            <a:r>
              <a:rPr lang="en-US" dirty="0" smtClean="0"/>
              <a:t>for Collections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4" y="5754968"/>
            <a:ext cx="10568728" cy="688256"/>
          </a:xfrm>
        </p:spPr>
        <p:txBody>
          <a:bodyPr/>
          <a:lstStyle/>
          <a:p>
            <a:r>
              <a:rPr lang="en-US" dirty="0" smtClean="0"/>
              <a:t>Brief Overview</a:t>
            </a:r>
            <a:endParaRPr lang="en-US" dirty="0"/>
          </a:p>
        </p:txBody>
      </p:sp>
      <p:pic>
        <p:nvPicPr>
          <p:cNvPr id="3074" name="Picture 2" descr="https://upload.wikimedia.org/wikipedia/ru/thumb/3/30/Opera_extension_icon.svg/1024px-Opera_extension_icon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848" y="7620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49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What are extension methods?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Attach functionality to existing types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How to use LINQ extension methods?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Add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System.Linq;</a:t>
            </a:r>
            <a:r>
              <a:rPr lang="en-US" dirty="0" smtClean="0"/>
              <a:t>" at the start of your C# file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Call them as you call a regular instance method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Using System.LINQ with collections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412" y="4814941"/>
            <a:ext cx="10668000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noProof="1"/>
              <a:t>var array = {1, 2, 3, 4, 5</a:t>
            </a:r>
            <a:r>
              <a:rPr lang="en-US" sz="2600" noProof="1" smtClean="0"/>
              <a:t>};</a:t>
            </a:r>
            <a:endParaRPr lang="en-US" sz="2600" noProof="1"/>
          </a:p>
          <a:p>
            <a:r>
              <a:rPr lang="en-US" sz="2600" noProof="1"/>
              <a:t>Console.WriteLine(array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.Sum()</a:t>
            </a:r>
            <a:r>
              <a:rPr lang="en-US" sz="2600" noProof="1"/>
              <a:t>); // </a:t>
            </a:r>
            <a:r>
              <a:rPr lang="en-US" sz="2600" noProof="1" smtClean="0"/>
              <a:t>15</a:t>
            </a:r>
            <a:endParaRPr lang="en-US" sz="2600" noProof="1"/>
          </a:p>
          <a:p>
            <a:r>
              <a:rPr lang="en-US" sz="2600" noProof="1" smtClean="0"/>
              <a:t>Console.WriteLine(array</a:t>
            </a: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</a:rPr>
              <a:t>.Max()</a:t>
            </a:r>
            <a:r>
              <a:rPr lang="en-US" sz="2600" noProof="1" smtClean="0"/>
              <a:t>); </a:t>
            </a:r>
            <a:r>
              <a:rPr lang="en-US" sz="2600" noProof="1"/>
              <a:t>// </a:t>
            </a:r>
            <a:r>
              <a:rPr lang="en-US" sz="2600" noProof="1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41959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Distinct()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returns the distinct </a:t>
            </a:r>
            <a:r>
              <a:rPr lang="en-US" dirty="0"/>
              <a:t>elements from </a:t>
            </a:r>
            <a:r>
              <a:rPr lang="en-US" dirty="0" smtClean="0"/>
              <a:t>a sequence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FirstOrDefault()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Intersect()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Union()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Sum()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Average()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Skip()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bypasses </a:t>
            </a:r>
            <a:r>
              <a:rPr lang="en-US" dirty="0"/>
              <a:t>a specified number of elements in a sequence and then returns the remaining </a:t>
            </a:r>
            <a:r>
              <a:rPr lang="en-US" dirty="0" smtClean="0"/>
              <a:t>elements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Take()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returns </a:t>
            </a:r>
            <a:r>
              <a:rPr lang="en-US" dirty="0"/>
              <a:t>a specified number of contiguous elements from the start of a </a:t>
            </a:r>
            <a:r>
              <a:rPr lang="en-US" dirty="0" smtClean="0"/>
              <a:t>sequence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Extension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770200"/>
            <a:ext cx="7924800" cy="820600"/>
          </a:xfrm>
        </p:spPr>
        <p:txBody>
          <a:bodyPr/>
          <a:lstStyle/>
          <a:p>
            <a:r>
              <a:rPr lang="en-US" dirty="0"/>
              <a:t>LINQ Extension Methods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7836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1, diagonal, resiz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38100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st, taskba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185" y="379515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1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sz="3200" dirty="0"/>
              <a:t> are a fixed-length sequences of elements of the same type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Array elements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accessible by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index </a:t>
            </a:r>
            <a:r>
              <a:rPr lang="en-US" sz="3200" dirty="0" smtClean="0"/>
              <a:t>(read / modify)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Iterate over array elements with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and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loops</a:t>
            </a:r>
          </a:p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holds resizable arrays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Good when we don't know the number of elements initially</a:t>
            </a:r>
          </a:p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Stack&lt;T&gt;</a:t>
            </a:r>
            <a:r>
              <a:rPr lang="en-US" sz="3200" dirty="0" smtClean="0"/>
              <a:t> and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Queue&lt;T&gt;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provides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LIFO</a:t>
            </a:r>
            <a:r>
              <a:rPr lang="en-US" sz="3200" dirty="0" smtClean="0"/>
              <a:t> and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FIFO</a:t>
            </a:r>
            <a:r>
              <a:rPr lang="en-US" sz="3200" dirty="0" smtClean="0"/>
              <a:t> lists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LINQ</a:t>
            </a:r>
            <a:r>
              <a:rPr lang="en-US" sz="3200" dirty="0" smtClean="0"/>
              <a:t> extension methods attach additional functionality for collection processing</a:t>
            </a:r>
            <a:endParaRPr lang="bg-BG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97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Arrays, Lists, </a:t>
            </a:r>
            <a:r>
              <a:rPr lang="en-US" dirty="0" smtClean="0"/>
              <a:t>Stacks, Queues</a:t>
            </a:r>
            <a:endParaRPr lang="en-US" dirty="0"/>
          </a:p>
        </p:txBody>
      </p:sp>
      <p:pic>
        <p:nvPicPr>
          <p:cNvPr id="12" name="Picture 11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21"/>
              </a:rPr>
              <a:t>https://</a:t>
            </a:r>
            <a:r>
              <a:rPr lang="en-US" dirty="0" smtClean="0">
                <a:hlinkClick r:id="rId21"/>
              </a:rPr>
              <a:t>softuni.bg/courses/advanced-csharp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5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  <a:endParaRPr lang="en-US" sz="2000" dirty="0" smtClean="0"/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8"/>
              </a:rPr>
              <a:t>C# Part II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Arrays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Declaration defines the type of the elements</a:t>
            </a:r>
          </a:p>
          <a:p>
            <a:pPr>
              <a:lnSpc>
                <a:spcPct val="110000"/>
              </a:lnSpc>
            </a:pPr>
            <a:r>
              <a:rPr lang="en-US" dirty="0"/>
              <a:t>Square brackets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  <a:r>
              <a:rPr lang="en-US" dirty="0" smtClean="0"/>
              <a:t> mean </a:t>
            </a:r>
            <a:r>
              <a:rPr lang="en-US" dirty="0"/>
              <a:t>"array"</a:t>
            </a:r>
          </a:p>
          <a:p>
            <a:pPr>
              <a:lnSpc>
                <a:spcPct val="110000"/>
              </a:lnSpc>
            </a:pPr>
            <a:r>
              <a:rPr lang="en-US" dirty="0"/>
              <a:t>Examples: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Declaring </a:t>
            </a:r>
            <a:r>
              <a:rPr lang="en-US" dirty="0" smtClean="0"/>
              <a:t>array of integers: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Declaring </a:t>
            </a:r>
            <a:r>
              <a:rPr lang="en-US" dirty="0" smtClean="0"/>
              <a:t>array of strings:</a:t>
            </a:r>
            <a:endParaRPr lang="bg-BG" dirty="0"/>
          </a:p>
        </p:txBody>
      </p:sp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2" cstate="screen">
            <a:lum contras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3810000"/>
            <a:ext cx="2286000" cy="2419350"/>
          </a:xfrm>
          <a:prstGeom prst="roundRect">
            <a:avLst>
              <a:gd name="adj" fmla="val 2339"/>
            </a:avLst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9061" name="Rectangle 5"/>
          <p:cNvSpPr>
            <a:spLocks noChangeArrowheads="1"/>
          </p:cNvSpPr>
          <p:nvPr/>
        </p:nvSpPr>
        <p:spPr bwMode="auto">
          <a:xfrm>
            <a:off x="912812" y="4065896"/>
            <a:ext cx="673180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intArr;</a:t>
            </a:r>
          </a:p>
        </p:txBody>
      </p:sp>
      <p:sp>
        <p:nvSpPr>
          <p:cNvPr id="429062" name="Rectangle 6"/>
          <p:cNvSpPr>
            <a:spLocks noChangeArrowheads="1"/>
          </p:cNvSpPr>
          <p:nvPr/>
        </p:nvSpPr>
        <p:spPr bwMode="auto">
          <a:xfrm>
            <a:off x="912812" y="5563151"/>
            <a:ext cx="673180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stringArr;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926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Arrays</a:t>
            </a:r>
            <a:endParaRPr lang="bg-BG" dirty="0"/>
          </a:p>
        </p:txBody>
      </p:sp>
      <p:sp>
        <p:nvSpPr>
          <p:cNvPr id="534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Use the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Specify </a:t>
            </a:r>
            <a:r>
              <a:rPr lang="en-US" dirty="0" smtClean="0"/>
              <a:t>the array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en-US" dirty="0" smtClean="0"/>
              <a:t> (fixed number of elements)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dirty="0"/>
              <a:t>creating (allocating) array of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 integers:</a:t>
            </a:r>
            <a:endParaRPr lang="bg-BG" dirty="0"/>
          </a:p>
        </p:txBody>
      </p:sp>
      <p:sp>
        <p:nvSpPr>
          <p:cNvPr id="534532" name="Rectangle 4"/>
          <p:cNvSpPr>
            <a:spLocks noChangeArrowheads="1"/>
          </p:cNvSpPr>
          <p:nvPr/>
        </p:nvSpPr>
        <p:spPr bwMode="auto">
          <a:xfrm>
            <a:off x="1674813" y="3330810"/>
            <a:ext cx="883920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myIntArray = new int[5];</a:t>
            </a:r>
          </a:p>
        </p:txBody>
      </p:sp>
      <p:sp>
        <p:nvSpPr>
          <p:cNvPr id="534547" name="Text Box 19"/>
          <p:cNvSpPr txBox="1">
            <a:spLocks noChangeArrowheads="1"/>
          </p:cNvSpPr>
          <p:nvPr/>
        </p:nvSpPr>
        <p:spPr bwMode="auto">
          <a:xfrm>
            <a:off x="1661164" y="4716194"/>
            <a:ext cx="215636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myIntArray</a:t>
            </a:r>
          </a:p>
        </p:txBody>
      </p:sp>
      <p:sp>
        <p:nvSpPr>
          <p:cNvPr id="534548" name="Text Box 20"/>
          <p:cNvSpPr txBox="1">
            <a:spLocks noChangeArrowheads="1"/>
          </p:cNvSpPr>
          <p:nvPr/>
        </p:nvSpPr>
        <p:spPr bwMode="auto">
          <a:xfrm>
            <a:off x="4384338" y="5320606"/>
            <a:ext cx="3010761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heap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(dynamic memory)</a:t>
            </a:r>
            <a:endParaRPr lang="bg-BG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4550" name="Line 22"/>
          <p:cNvSpPr>
            <a:spLocks noChangeShapeType="1"/>
          </p:cNvSpPr>
          <p:nvPr/>
        </p:nvSpPr>
        <p:spPr bwMode="auto">
          <a:xfrm>
            <a:off x="3855469" y="4968875"/>
            <a:ext cx="460375" cy="4762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4514329" y="4191000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graphicFrame>
        <p:nvGraphicFramePr>
          <p:cNvPr id="11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0880205"/>
              </p:ext>
            </p:extLst>
          </p:nvPr>
        </p:nvGraphicFramePr>
        <p:xfrm>
          <a:off x="4455544" y="4725987"/>
          <a:ext cx="2867025" cy="496824"/>
        </p:xfrm>
        <a:graphic>
          <a:graphicData uri="http://schemas.openxmlformats.org/drawingml/2006/table">
            <a:tbl>
              <a:tblPr/>
              <a:tblGrid>
                <a:gridCol w="573405"/>
                <a:gridCol w="573405"/>
                <a:gridCol w="573405"/>
                <a:gridCol w="573405"/>
                <a:gridCol w="573405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4514" name="Picture 2" descr="http://selfmademinds.com/wp-content/uploads/build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603" y="4343400"/>
            <a:ext cx="2540000" cy="1905000"/>
          </a:xfrm>
          <a:prstGeom prst="roundRect">
            <a:avLst>
              <a:gd name="adj" fmla="val 2244"/>
            </a:avLst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3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and Initializing Arrays</a:t>
            </a:r>
            <a:endParaRPr lang="bg-BG" dirty="0"/>
          </a:p>
        </p:txBody>
      </p:sp>
      <p:sp>
        <p:nvSpPr>
          <p:cNvPr id="535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Creating and initializing can be done </a:t>
            </a:r>
            <a:r>
              <a:rPr lang="en-US" dirty="0" smtClean="0"/>
              <a:t>in a single statement: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 smtClean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 is not required when using curly brackets </a:t>
            </a:r>
            <a:r>
              <a:rPr lang="en-US" dirty="0" smtClean="0"/>
              <a:t>initialization</a:t>
            </a:r>
            <a:endParaRPr lang="en-US" dirty="0"/>
          </a:p>
        </p:txBody>
      </p:sp>
      <p:sp>
        <p:nvSpPr>
          <p:cNvPr id="535556" name="Rectangle 4"/>
          <p:cNvSpPr>
            <a:spLocks noChangeArrowheads="1"/>
          </p:cNvSpPr>
          <p:nvPr/>
        </p:nvSpPr>
        <p:spPr bwMode="auto">
          <a:xfrm>
            <a:off x="2817812" y="2057401"/>
            <a:ext cx="6169024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myIntArray = {1, 2, 3, 4, 5};</a:t>
            </a: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3010416" y="3488065"/>
            <a:ext cx="215636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myIntArray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5772259" y="4151293"/>
            <a:ext cx="3010761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heap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(dynamic memory)</a:t>
            </a:r>
            <a:endParaRPr lang="bg-BG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5216094" y="3749675"/>
            <a:ext cx="460375" cy="4762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5874954" y="2971800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graphicFrame>
        <p:nvGraphicFramePr>
          <p:cNvPr id="14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2719685"/>
              </p:ext>
            </p:extLst>
          </p:nvPr>
        </p:nvGraphicFramePr>
        <p:xfrm>
          <a:off x="5816169" y="3506787"/>
          <a:ext cx="2867025" cy="496824"/>
        </p:xfrm>
        <a:graphic>
          <a:graphicData uri="http://schemas.openxmlformats.org/drawingml/2006/table">
            <a:tbl>
              <a:tblPr/>
              <a:tblGrid>
                <a:gridCol w="573405"/>
                <a:gridCol w="573405"/>
                <a:gridCol w="573405"/>
                <a:gridCol w="573405"/>
                <a:gridCol w="573405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19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Creating </a:t>
            </a:r>
            <a:r>
              <a:rPr lang="en-US" dirty="0"/>
              <a:t>an </a:t>
            </a:r>
            <a:r>
              <a:rPr lang="en-US" dirty="0" smtClean="0"/>
              <a:t>array to hold the </a:t>
            </a:r>
            <a:r>
              <a:rPr lang="en-US" dirty="0"/>
              <a:t>names of the days </a:t>
            </a:r>
            <a:r>
              <a:rPr lang="en-US" dirty="0" smtClean="0"/>
              <a:t>of the </a:t>
            </a:r>
            <a:r>
              <a:rPr lang="en-US" dirty="0"/>
              <a:t>week</a:t>
            </a:r>
            <a:endParaRPr lang="bg-BG" dirty="0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Creating Array – Example</a:t>
            </a:r>
            <a:endParaRPr lang="bg-BG" sz="3800" dirty="0"/>
          </a:p>
        </p:txBody>
      </p:sp>
      <p:sp>
        <p:nvSpPr>
          <p:cNvPr id="538628" name="Rectangle 4"/>
          <p:cNvSpPr>
            <a:spLocks noChangeArrowheads="1"/>
          </p:cNvSpPr>
          <p:nvPr/>
        </p:nvSpPr>
        <p:spPr bwMode="auto">
          <a:xfrm>
            <a:off x="901700" y="2133600"/>
            <a:ext cx="10374312" cy="41465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daysOfWeek =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"Monday",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"Tuesday",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"Wednesday",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"Thursday",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"Friday",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"Saturday",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"Sunday"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pic>
        <p:nvPicPr>
          <p:cNvPr id="62466" name="Picture 2" descr="http://www.blogcdn.com/www.joystiq.com/media/2007/01/astrologydepiction.jpg"/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850" y="2451005"/>
            <a:ext cx="3143362" cy="2654395"/>
          </a:xfrm>
          <a:prstGeom prst="roundRect">
            <a:avLst>
              <a:gd name="adj" fmla="val 19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70679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2" y="4834376"/>
            <a:ext cx="8938472" cy="820600"/>
          </a:xfrm>
        </p:spPr>
        <p:txBody>
          <a:bodyPr/>
          <a:lstStyle/>
          <a:p>
            <a:r>
              <a:rPr lang="en-US" dirty="0"/>
              <a:t>Accessing Array </a:t>
            </a:r>
            <a:r>
              <a:rPr lang="en-US" dirty="0" smtClean="0"/>
              <a:t>Elements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712544"/>
            <a:ext cx="8938472" cy="688256"/>
          </a:xfrm>
        </p:spPr>
        <p:txBody>
          <a:bodyPr/>
          <a:lstStyle/>
          <a:p>
            <a:r>
              <a:rPr lang="en-US" dirty="0" smtClean="0"/>
              <a:t>Read and Modify Elements by Index</a:t>
            </a:r>
            <a:endParaRPr lang="en-US" dirty="0"/>
          </a:p>
        </p:txBody>
      </p:sp>
      <p:pic>
        <p:nvPicPr>
          <p:cNvPr id="61443" name="Picture 3" descr="http://www.elab-experience.com/product/image/38/micro_hot_pinset_ki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484" y="1015747"/>
            <a:ext cx="5234728" cy="3481092"/>
          </a:xfrm>
          <a:prstGeom prst="roundRect">
            <a:avLst>
              <a:gd name="adj" fmla="val 458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109764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2695</Words>
  <Application>Microsoft Office PowerPoint</Application>
  <PresentationFormat>Custom</PresentationFormat>
  <Paragraphs>495</Paragraphs>
  <Slides>50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SoftUni 16x9</vt:lpstr>
      <vt:lpstr>Arrays, Lists, Stacks, Queues</vt:lpstr>
      <vt:lpstr>Table of Contents</vt:lpstr>
      <vt:lpstr>Declaring and Creating Arrays </vt:lpstr>
      <vt:lpstr>What are Arrays?</vt:lpstr>
      <vt:lpstr>Declaring Arrays</vt:lpstr>
      <vt:lpstr>Creating Arrays</vt:lpstr>
      <vt:lpstr>Creating and Initializing Arrays</vt:lpstr>
      <vt:lpstr>Creating Array – Example</vt:lpstr>
      <vt:lpstr>Accessing Array Elements</vt:lpstr>
      <vt:lpstr>How to Access Array Element?</vt:lpstr>
      <vt:lpstr>Accessing Array Elements – Examples</vt:lpstr>
      <vt:lpstr>Accessing Elements By Index </vt:lpstr>
      <vt:lpstr>Arrays: Input and Output</vt:lpstr>
      <vt:lpstr>Reading Arrays From the Console</vt:lpstr>
      <vt:lpstr>Reading Array Values at a Single Line</vt:lpstr>
      <vt:lpstr>Printing Arrays on the Console</vt:lpstr>
      <vt:lpstr>Printing with String.Join(…) / ForEach(…)</vt:lpstr>
      <vt:lpstr>Printing Arrays</vt:lpstr>
      <vt:lpstr>Processing Array Elements Using for and foreach</vt:lpstr>
      <vt:lpstr>Processing Arrays: for Statement</vt:lpstr>
      <vt:lpstr>Processing Arrays Using for Loop – Examples</vt:lpstr>
      <vt:lpstr>Processing Arrays: foreach</vt:lpstr>
      <vt:lpstr>Processing Arrays Using foreach – Example</vt:lpstr>
      <vt:lpstr>Processing Arrays</vt:lpstr>
      <vt:lpstr>Static Methods in the Array Class</vt:lpstr>
      <vt:lpstr>Array Static Methods</vt:lpstr>
      <vt:lpstr>Exercises in Class</vt:lpstr>
      <vt:lpstr>Resizable Arrays</vt:lpstr>
      <vt:lpstr>Lists (Resizable Arrays)</vt:lpstr>
      <vt:lpstr>List Example </vt:lpstr>
      <vt:lpstr>Lists &lt;T&gt;</vt:lpstr>
      <vt:lpstr>How The List&lt;T&gt; Works?</vt:lpstr>
      <vt:lpstr>Resizing Lists</vt:lpstr>
      <vt:lpstr>List&lt;T&gt; Methods</vt:lpstr>
      <vt:lpstr>List&lt;T&gt; Methods (1)</vt:lpstr>
      <vt:lpstr>List&lt;T&gt; Methods (2)</vt:lpstr>
      <vt:lpstr>Stack – LIFO Data Structure</vt:lpstr>
      <vt:lpstr>Stack&lt;T&gt;</vt:lpstr>
      <vt:lpstr>Working with Stacks</vt:lpstr>
      <vt:lpstr>Queue – FIFO Data Structure</vt:lpstr>
      <vt:lpstr>Queue&lt;T&gt;</vt:lpstr>
      <vt:lpstr>Queue&lt;T&gt;</vt:lpstr>
      <vt:lpstr>LINQ Extension Methods for Collections</vt:lpstr>
      <vt:lpstr>Using System.LINQ with collections</vt:lpstr>
      <vt:lpstr>LINQ Extension Methods</vt:lpstr>
      <vt:lpstr>LINQ Extension Methods</vt:lpstr>
      <vt:lpstr>Summary</vt:lpstr>
      <vt:lpstr>Arrays, Lists, Stacks, Queues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Arrays, Lists, Stacks, Queues</dc:title>
  <dc:subject>C# Basics Course</dc:subject>
  <dc:creator/>
  <cp:keywords>C#, arrays, lists, stacks, queues,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2015-05-07T21:57:32Z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